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AF49-43F4-4FAC-B490-04AB482BD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14CBB-A168-4B64-B96C-DB078BDD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C04E-C2B4-48D2-B074-E30793DF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18BB-F13B-4FA7-8416-ED420AA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8819-0488-4A5A-989D-96F880B0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F6D-7185-49CF-9B48-437B67C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8174-3854-47FF-89FD-3C6B5804C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0833-E796-4198-AE93-A0D1AB4C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9FC5-9227-4CDD-AA66-CB3183D2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3A47-1998-4E17-AF43-C23CDFA5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B2AB7-A3B9-46B9-9DAF-FE6EC9B82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80D2D-E330-4567-91A7-94BC9D9F4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9EA3-C2F4-4BD2-8D2E-3DB9E671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B5D8-32BC-4536-A4A9-C31921CF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226C-D6CF-4027-8CF4-D49EB52D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F332-7A5A-4A4C-8A36-B5AFC62A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606BC-58AE-49E4-BF1C-A42F44B6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EFB8D-AA79-47B5-A064-58A1C8E4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2635-1A78-4066-AB42-C3C6A029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B201-8829-4FC5-AFA9-93E73E3C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7B3-3054-4B2E-AC54-98193262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9E78-6745-4470-85BD-81F405F6B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634C-A206-4DFB-8F82-24F288F7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179E-AE08-4363-AADA-BFD86F74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FD3C-80F6-4156-A594-127515E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53A-969B-4340-8FAF-AD35FD3D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BEB8-A634-4C43-BD11-3DF78042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3C10-DFD5-40D9-82E6-DF134606D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F2ED2-8073-4671-AD07-1C053B4F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7B94-1713-4D51-A1DF-27F04EA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95371-7183-4A70-8F80-1622D7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FFBC-A18E-4D7B-80A7-41E0A31D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13238-C829-4E62-8438-CD4629A95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1355-9C7C-4DAB-866D-C3894272A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DF5CF-65EB-4275-96DE-03BC080A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6C007-A02F-4864-A2F1-538B824C2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F9D685-AFB7-4049-AE68-22487A51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D5682-E01F-41E0-815C-DBFE6BBA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6D0BD-1490-45CC-A2A4-4A2D77B9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51D7-D162-4AC2-8510-5F9B53ED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9FEBA-5D5B-4649-8F53-B2632F6B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B44D1-C203-47F5-BB39-C8CF6722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161E3-3489-4C10-A24E-A881542A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8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FD600-E437-41ED-8CC6-9CD02291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C4C5D-B885-42E0-B285-35515128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52F8-0FD8-4309-8736-76BC9D0B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9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DC4D-5AC2-4851-BCA3-58623EA8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01B-C8C3-42BD-81C9-36B5B9C6E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1556A-BAE1-43E1-AF1C-7FEE111A7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3B3CF-ECFD-4C01-B59B-AE7237F7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299B-65DA-471C-B892-1E984C3D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0C4BB-E913-4629-AB04-B6BF7332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B072-BED2-4283-98C9-2E59454C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C2F4E-4534-4C49-B57B-5AD5C7292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BB9D-65D4-4978-B879-C9DFC1BB9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042A0-3A5D-4885-A2F2-2209F4E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9204D-0822-406A-9DD9-B534E7F8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574C-AE51-49C7-886F-CC6AF8FD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26591-5E03-402E-9A48-30C4DF3C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8FDB-ECE0-4761-94D1-786AFAAB6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4B74-97EA-4D51-B529-B1D57D08C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3778-0A6C-4CF7-879B-9660607AEF10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2F12-77E0-4E10-A379-69656F728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E447-955E-46CC-9F4C-33262F97C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14BD67-5B23-4B06-9808-99C313D0A981}"/>
              </a:ext>
            </a:extLst>
          </p:cNvPr>
          <p:cNvGrpSpPr/>
          <p:nvPr/>
        </p:nvGrpSpPr>
        <p:grpSpPr>
          <a:xfrm>
            <a:off x="503195" y="1406251"/>
            <a:ext cx="11185607" cy="4045496"/>
            <a:chOff x="503195" y="1406251"/>
            <a:chExt cx="11185607" cy="404549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912D1-BAC0-4C7B-ABF5-694F21744794}"/>
                </a:ext>
              </a:extLst>
            </p:cNvPr>
            <p:cNvSpPr/>
            <p:nvPr/>
          </p:nvSpPr>
          <p:spPr>
            <a:xfrm>
              <a:off x="503195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Pre-processing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ED6DDC-3004-492F-B39D-C5F569D64A39}"/>
                </a:ext>
              </a:extLst>
            </p:cNvPr>
            <p:cNvSpPr/>
            <p:nvPr/>
          </p:nvSpPr>
          <p:spPr>
            <a:xfrm>
              <a:off x="503195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Reweighing (RW)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1272E2-4179-418B-8AE6-F34E928D45D3}"/>
                </a:ext>
              </a:extLst>
            </p:cNvPr>
            <p:cNvSpPr/>
            <p:nvPr/>
          </p:nvSpPr>
          <p:spPr>
            <a:xfrm>
              <a:off x="3388171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In-processing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5A2B45-1486-4FF5-8E46-A97EBA002C4B}"/>
                </a:ext>
              </a:extLst>
            </p:cNvPr>
            <p:cNvSpPr/>
            <p:nvPr/>
          </p:nvSpPr>
          <p:spPr>
            <a:xfrm>
              <a:off x="3388171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Meta Fair Classifier (MFC)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22D63B-5C87-4597-9628-54E94DD6B371}"/>
                </a:ext>
              </a:extLst>
            </p:cNvPr>
            <p:cNvSpPr/>
            <p:nvPr/>
          </p:nvSpPr>
          <p:spPr>
            <a:xfrm>
              <a:off x="6273147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Post-processing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0D4B2A-20FE-40CB-88C5-0C2BB56568B9}"/>
                </a:ext>
              </a:extLst>
            </p:cNvPr>
            <p:cNvSpPr/>
            <p:nvPr/>
          </p:nvSpPr>
          <p:spPr>
            <a:xfrm>
              <a:off x="6273147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9DAC2F-5B24-4043-9205-510D180EEB74}"/>
                </a:ext>
              </a:extLst>
            </p:cNvPr>
            <p:cNvSpPr/>
            <p:nvPr/>
          </p:nvSpPr>
          <p:spPr>
            <a:xfrm>
              <a:off x="9158122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Cascade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0EA97F-34BE-4C69-A57A-2FEB632BEE88}"/>
                </a:ext>
              </a:extLst>
            </p:cNvPr>
            <p:cNvSpPr/>
            <p:nvPr/>
          </p:nvSpPr>
          <p:spPr>
            <a:xfrm>
              <a:off x="9158122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5 In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2 Pre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+ Post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05B9A2D-131C-4638-B47F-752F96D5D95B}"/>
              </a:ext>
            </a:extLst>
          </p:cNvPr>
          <p:cNvGrpSpPr/>
          <p:nvPr/>
        </p:nvGrpSpPr>
        <p:grpSpPr>
          <a:xfrm>
            <a:off x="119009" y="979137"/>
            <a:ext cx="11953982" cy="2633551"/>
            <a:chOff x="113288" y="1553671"/>
            <a:chExt cx="11953982" cy="2633551"/>
          </a:xfrm>
        </p:grpSpPr>
        <p:pic>
          <p:nvPicPr>
            <p:cNvPr id="21" name="Picture 2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4276A8A7-9008-486C-B8C8-2ADEDB21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8" y="1992661"/>
              <a:ext cx="3657600" cy="2194561"/>
            </a:xfrm>
            <a:prstGeom prst="rect">
              <a:avLst/>
            </a:prstGeom>
          </p:spPr>
        </p:pic>
        <p:pic>
          <p:nvPicPr>
            <p:cNvPr id="23" name="Picture 2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F6D40B9-CCD3-48EE-B2FA-1BFE15A01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479" y="1989847"/>
              <a:ext cx="3657600" cy="2194561"/>
            </a:xfrm>
            <a:prstGeom prst="rect">
              <a:avLst/>
            </a:prstGeom>
          </p:spPr>
        </p:pic>
        <p:pic>
          <p:nvPicPr>
            <p:cNvPr id="25" name="Picture 24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C5DBDED-2438-4F30-86A4-B4EB53BA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70" y="1989846"/>
              <a:ext cx="3657600" cy="21945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30B0FC-6C5B-407E-9E51-02857447208B}"/>
                </a:ext>
              </a:extLst>
            </p:cNvPr>
            <p:cNvSpPr txBox="1"/>
            <p:nvPr/>
          </p:nvSpPr>
          <p:spPr>
            <a:xfrm>
              <a:off x="920726" y="1553671"/>
              <a:ext cx="2334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False Negative Rate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43BA3-1E89-4C4E-8671-DD820579A46B}"/>
                </a:ext>
              </a:extLst>
            </p:cNvPr>
            <p:cNvSpPr txBox="1"/>
            <p:nvPr/>
          </p:nvSpPr>
          <p:spPr>
            <a:xfrm>
              <a:off x="5085309" y="1553671"/>
              <a:ext cx="2349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False Positive Rate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D60318-E487-4520-B4AD-F06CB5AF6DC7}"/>
                </a:ext>
              </a:extLst>
            </p:cNvPr>
            <p:cNvSpPr txBox="1"/>
            <p:nvPr/>
          </p:nvSpPr>
          <p:spPr>
            <a:xfrm>
              <a:off x="9739134" y="1553671"/>
              <a:ext cx="170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 F1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82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030B0FC-6C5B-407E-9E51-02857447208B}"/>
              </a:ext>
            </a:extLst>
          </p:cNvPr>
          <p:cNvSpPr txBox="1"/>
          <p:nvPr/>
        </p:nvSpPr>
        <p:spPr>
          <a:xfrm>
            <a:off x="1564744" y="291318"/>
            <a:ext cx="2334037" cy="34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False Negative 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43BA3-1E89-4C4E-8671-DD820579A46B}"/>
              </a:ext>
            </a:extLst>
          </p:cNvPr>
          <p:cNvSpPr txBox="1"/>
          <p:nvPr/>
        </p:nvSpPr>
        <p:spPr>
          <a:xfrm>
            <a:off x="5091030" y="291318"/>
            <a:ext cx="2605170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False Positive 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60318-E487-4520-B4AD-F06CB5AF6DC7}"/>
              </a:ext>
            </a:extLst>
          </p:cNvPr>
          <p:cNvSpPr txBox="1"/>
          <p:nvPr/>
        </p:nvSpPr>
        <p:spPr>
          <a:xfrm>
            <a:off x="8966462" y="291318"/>
            <a:ext cx="1702072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F1 Score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3E1C02-5762-4825-AF9B-4964C4BD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53" y="636291"/>
            <a:ext cx="3200400" cy="265717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6CC8D39-D56E-41FE-B84F-B9A7CD2E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7" y="636291"/>
            <a:ext cx="3200400" cy="265717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BA70BF-D42F-44BA-8346-D60624709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36291"/>
            <a:ext cx="3200400" cy="26571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939F33-4566-4119-907F-7C845F877E51}"/>
              </a:ext>
            </a:extLst>
          </p:cNvPr>
          <p:cNvGrpSpPr/>
          <p:nvPr/>
        </p:nvGrpSpPr>
        <p:grpSpPr>
          <a:xfrm>
            <a:off x="725279" y="3490403"/>
            <a:ext cx="10595606" cy="2865092"/>
            <a:chOff x="725279" y="3490403"/>
            <a:chExt cx="10595606" cy="28650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6BDDE-02E7-48D2-81FB-7EA08EE0DF0A}"/>
                </a:ext>
              </a:extLst>
            </p:cNvPr>
            <p:cNvSpPr txBox="1"/>
            <p:nvPr/>
          </p:nvSpPr>
          <p:spPr>
            <a:xfrm>
              <a:off x="1378981" y="3496822"/>
              <a:ext cx="209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(A) False Negative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F8EFE-3D10-4298-9931-F2ADB9A355BE}"/>
                </a:ext>
              </a:extLst>
            </p:cNvPr>
            <p:cNvSpPr txBox="1"/>
            <p:nvPr/>
          </p:nvSpPr>
          <p:spPr>
            <a:xfrm>
              <a:off x="5091030" y="3496822"/>
              <a:ext cx="2605170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(B) False Positive Rate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3901FB-67C9-4FFE-B772-0530064A25EF}"/>
                </a:ext>
              </a:extLst>
            </p:cNvPr>
            <p:cNvSpPr txBox="1"/>
            <p:nvPr/>
          </p:nvSpPr>
          <p:spPr>
            <a:xfrm>
              <a:off x="9234912" y="3490403"/>
              <a:ext cx="1702072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(C) F1 Score</a:t>
              </a:r>
            </a:p>
          </p:txBody>
        </p:sp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6D5BF44-264E-49CB-8577-D3BD3B90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9" y="3804319"/>
              <a:ext cx="3401568" cy="255117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37D52EBA-2650-48E0-8CA9-EDBD5114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298" y="3804319"/>
              <a:ext cx="3401568" cy="2551176"/>
            </a:xfrm>
            <a:prstGeom prst="rect">
              <a:avLst/>
            </a:prstGeom>
          </p:spPr>
        </p:pic>
        <p:pic>
          <p:nvPicPr>
            <p:cNvPr id="21" name="Picture 2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C91FBC3F-AF93-43FA-8D96-7CF154E0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317" y="3804319"/>
              <a:ext cx="3401568" cy="255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0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8E39FC-4C4B-46C4-B691-124906509B2C}"/>
              </a:ext>
            </a:extLst>
          </p:cNvPr>
          <p:cNvGrpSpPr/>
          <p:nvPr/>
        </p:nvGrpSpPr>
        <p:grpSpPr>
          <a:xfrm>
            <a:off x="2268971" y="329850"/>
            <a:ext cx="7211695" cy="2704386"/>
            <a:chOff x="2268971" y="329850"/>
            <a:chExt cx="7211695" cy="2704386"/>
          </a:xfrm>
        </p:grpSpPr>
        <p:pic>
          <p:nvPicPr>
            <p:cNvPr id="10" name="Picture 9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D6178F8E-A936-4163-A580-43878E69C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971" y="329851"/>
              <a:ext cx="3605847" cy="2704385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133A49A3-37CB-41C4-988C-DF52ECF5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818" y="329850"/>
              <a:ext cx="3605848" cy="2704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84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55683005-1F1B-4A9A-9815-D52F3F87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13" y="242765"/>
            <a:ext cx="3200407" cy="2743206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979B31D5-AF32-4983-9D44-9AA22F3B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03" y="242765"/>
            <a:ext cx="3200407" cy="274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2A6DEC-244D-4FCA-BA7F-DD20A050E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3" y="242765"/>
            <a:ext cx="3200407" cy="2743206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CE8B2BAA-CBB5-4F00-A190-206E94DC8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65"/>
            <a:ext cx="3200407" cy="274320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A570667-9825-4DCC-B68C-59FE3A36EEAA}"/>
              </a:ext>
            </a:extLst>
          </p:cNvPr>
          <p:cNvGrpSpPr/>
          <p:nvPr/>
        </p:nvGrpSpPr>
        <p:grpSpPr>
          <a:xfrm>
            <a:off x="0" y="3503850"/>
            <a:ext cx="12268203" cy="3012263"/>
            <a:chOff x="0" y="3503850"/>
            <a:chExt cx="12268203" cy="3012263"/>
          </a:xfrm>
        </p:grpSpPr>
        <p:pic>
          <p:nvPicPr>
            <p:cNvPr id="35" name="Picture 34" descr="Chart, scatter chart&#10;&#10;Description automatically generated">
              <a:extLst>
                <a:ext uri="{FF2B5EF4-FFF2-40B4-BE49-F238E27FC236}">
                  <a16:creationId xmlns:a16="http://schemas.microsoft.com/office/drawing/2014/main" id="{FE377249-D3F7-4582-80C2-90185806C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890" y="3772907"/>
              <a:ext cx="3200407" cy="2743206"/>
            </a:xfrm>
            <a:prstGeom prst="rect">
              <a:avLst/>
            </a:prstGeom>
          </p:spPr>
        </p:pic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7AEB8B61-091A-49E3-BFE7-85447559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779" y="3772907"/>
              <a:ext cx="3200407" cy="2743206"/>
            </a:xfrm>
            <a:prstGeom prst="rect">
              <a:avLst/>
            </a:prstGeom>
          </p:spPr>
        </p:pic>
        <p:pic>
          <p:nvPicPr>
            <p:cNvPr id="39" name="Picture 38" descr="Chart, scatter chart&#10;&#10;Description automatically generated">
              <a:extLst>
                <a:ext uri="{FF2B5EF4-FFF2-40B4-BE49-F238E27FC236}">
                  <a16:creationId xmlns:a16="http://schemas.microsoft.com/office/drawing/2014/main" id="{72FAA9F3-D95C-498C-BEA8-D794D249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796" y="3772907"/>
              <a:ext cx="3200407" cy="2743206"/>
            </a:xfrm>
            <a:prstGeom prst="rect">
              <a:avLst/>
            </a:prstGeom>
          </p:spPr>
        </p:pic>
        <p:pic>
          <p:nvPicPr>
            <p:cNvPr id="41" name="Picture 40" descr="Chart, scatter chart&#10;&#10;Description automatically generated">
              <a:extLst>
                <a:ext uri="{FF2B5EF4-FFF2-40B4-BE49-F238E27FC236}">
                  <a16:creationId xmlns:a16="http://schemas.microsoft.com/office/drawing/2014/main" id="{41CBE747-F463-423F-BA59-250FD41F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72907"/>
              <a:ext cx="3200407" cy="274320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632B49-A12D-4721-AA2D-87DC8AE29D74}"/>
                </a:ext>
              </a:extLst>
            </p:cNvPr>
            <p:cNvSpPr txBox="1"/>
            <p:nvPr/>
          </p:nvSpPr>
          <p:spPr>
            <a:xfrm>
              <a:off x="1153950" y="3503851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 Zero (</a:t>
              </a:r>
              <a:r>
                <a:rPr lang="el-GR" sz="1400" dirty="0"/>
                <a:t>ρ</a:t>
              </a:r>
              <a:r>
                <a:rPr lang="en-US" sz="1400" dirty="0"/>
                <a:t>=0.67)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77EABB-D15F-41B6-BB37-97C8A4059815}"/>
                </a:ext>
              </a:extLst>
            </p:cNvPr>
            <p:cNvSpPr txBox="1"/>
            <p:nvPr/>
          </p:nvSpPr>
          <p:spPr>
            <a:xfrm>
              <a:off x="3890320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 One (</a:t>
              </a:r>
              <a:r>
                <a:rPr lang="el-GR" sz="1400" dirty="0"/>
                <a:t>ρ</a:t>
              </a:r>
              <a:r>
                <a:rPr lang="en-US" sz="1400" dirty="0"/>
                <a:t>= 0.26)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FFC6A5-861F-4EF2-A236-F8B8EB3B4452}"/>
                </a:ext>
              </a:extLst>
            </p:cNvPr>
            <p:cNvSpPr txBox="1"/>
            <p:nvPr/>
          </p:nvSpPr>
          <p:spPr>
            <a:xfrm>
              <a:off x="6910337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 Two (</a:t>
              </a:r>
              <a:r>
                <a:rPr lang="el-GR" sz="1400" dirty="0"/>
                <a:t>ρ</a:t>
              </a:r>
              <a:r>
                <a:rPr lang="en-US" sz="1400" dirty="0"/>
                <a:t>= 0.10)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150376-6338-40CF-9730-88BD1F999A72}"/>
                </a:ext>
              </a:extLst>
            </p:cNvPr>
            <p:cNvSpPr txBox="1"/>
            <p:nvPr/>
          </p:nvSpPr>
          <p:spPr>
            <a:xfrm>
              <a:off x="9823224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 Three (</a:t>
              </a:r>
              <a:r>
                <a:rPr lang="el-GR" sz="1400" dirty="0"/>
                <a:t>ρ</a:t>
              </a:r>
              <a:r>
                <a:rPr lang="en-US" sz="1400" dirty="0"/>
                <a:t>= -0.05)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70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A6E28-5D31-438D-B4B3-AFCED6739F28}"/>
              </a:ext>
            </a:extLst>
          </p:cNvPr>
          <p:cNvGrpSpPr/>
          <p:nvPr/>
        </p:nvGrpSpPr>
        <p:grpSpPr>
          <a:xfrm>
            <a:off x="157993" y="641552"/>
            <a:ext cx="11751330" cy="3501569"/>
            <a:chOff x="157993" y="641553"/>
            <a:chExt cx="11751330" cy="3476538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80FD4884-FA46-4FB4-95E0-280852B14954}"/>
                </a:ext>
              </a:extLst>
            </p:cNvPr>
            <p:cNvSpPr/>
            <p:nvPr/>
          </p:nvSpPr>
          <p:spPr>
            <a:xfrm>
              <a:off x="157993" y="641555"/>
              <a:ext cx="1840413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Datasets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96B4E6-AA92-4808-8F55-F0546B003616}"/>
                </a:ext>
              </a:extLst>
            </p:cNvPr>
            <p:cNvSpPr/>
            <p:nvPr/>
          </p:nvSpPr>
          <p:spPr>
            <a:xfrm>
              <a:off x="157993" y="1141172"/>
              <a:ext cx="1840413" cy="2976919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Adult Income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German Credit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COMPASS                      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Bank Marketing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F1CD1A-55E5-4C27-846D-99F67B882C0B}"/>
                </a:ext>
              </a:extLst>
            </p:cNvPr>
            <p:cNvSpPr/>
            <p:nvPr/>
          </p:nvSpPr>
          <p:spPr>
            <a:xfrm>
              <a:off x="2128233" y="1141170"/>
              <a:ext cx="6595438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033513-0B7C-4A77-9722-9332AD238C19}"/>
                </a:ext>
              </a:extLst>
            </p:cNvPr>
            <p:cNvSpPr/>
            <p:nvPr/>
          </p:nvSpPr>
          <p:spPr>
            <a:xfrm>
              <a:off x="8853496" y="1141170"/>
              <a:ext cx="3055827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F1 score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Positive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Negative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Statistical Parity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Discovery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Omission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F1 Score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Consistency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Theil Index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500" dirty="0"/>
            </a:p>
            <a:p>
              <a:endParaRPr lang="en-US" sz="1600" dirty="0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1305A5B-0D1F-4777-BF53-AB9307A27F52}"/>
                </a:ext>
              </a:extLst>
            </p:cNvPr>
            <p:cNvSpPr/>
            <p:nvPr/>
          </p:nvSpPr>
          <p:spPr>
            <a:xfrm>
              <a:off x="2128232" y="641553"/>
              <a:ext cx="6595438" cy="507103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Interventions</a:t>
              </a:r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A7085B3F-C605-4D30-9106-19D5E54001D2}"/>
                </a:ext>
              </a:extLst>
            </p:cNvPr>
            <p:cNvSpPr/>
            <p:nvPr/>
          </p:nvSpPr>
          <p:spPr>
            <a:xfrm>
              <a:off x="8853496" y="641553"/>
              <a:ext cx="3055827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Metrics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0CD2A2-5012-49F4-89D4-BFB078678BF4}"/>
                </a:ext>
              </a:extLst>
            </p:cNvPr>
            <p:cNvSpPr/>
            <p:nvPr/>
          </p:nvSpPr>
          <p:spPr>
            <a:xfrm>
              <a:off x="2128231" y="1148657"/>
              <a:ext cx="1840413" cy="2960815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Pre-processing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Optimized Preprocessing (OP)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3CA73F-E4FE-471A-9668-BBEDB6D06C7C}"/>
                </a:ext>
              </a:extLst>
            </p:cNvPr>
            <p:cNvSpPr/>
            <p:nvPr/>
          </p:nvSpPr>
          <p:spPr>
            <a:xfrm>
              <a:off x="3968644" y="1156143"/>
              <a:ext cx="2530680" cy="2953329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In-processing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(GFR)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7BFD8-A63E-464C-865F-A9E3C6D7EE4B}"/>
                </a:ext>
              </a:extLst>
            </p:cNvPr>
            <p:cNvSpPr/>
            <p:nvPr/>
          </p:nvSpPr>
          <p:spPr>
            <a:xfrm>
              <a:off x="6499325" y="1156142"/>
              <a:ext cx="2224346" cy="2953330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dirty="0"/>
                <a:t>Post-processing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Calibrated Equalized Odds Postprocessing (CEOP)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Reject Option Classification (ROC)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31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9A32EC-93B7-455B-B160-5F2CE5A86815}"/>
              </a:ext>
            </a:extLst>
          </p:cNvPr>
          <p:cNvGrpSpPr/>
          <p:nvPr/>
        </p:nvGrpSpPr>
        <p:grpSpPr>
          <a:xfrm>
            <a:off x="3374471" y="1358586"/>
            <a:ext cx="3441235" cy="3684470"/>
            <a:chOff x="3374471" y="1358586"/>
            <a:chExt cx="3441235" cy="36844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5DC8CC-73E0-4486-AC44-1E319D2CA5DB}"/>
                </a:ext>
              </a:extLst>
            </p:cNvPr>
            <p:cNvSpPr txBox="1"/>
            <p:nvPr/>
          </p:nvSpPr>
          <p:spPr>
            <a:xfrm>
              <a:off x="4427987" y="1358586"/>
              <a:ext cx="1582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In-processing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BCBCC1-5559-4FDC-A884-C320CC8C89C2}"/>
                </a:ext>
              </a:extLst>
            </p:cNvPr>
            <p:cNvSpPr/>
            <p:nvPr/>
          </p:nvSpPr>
          <p:spPr>
            <a:xfrm>
              <a:off x="4023918" y="1695631"/>
              <a:ext cx="2167158" cy="206263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DBB6C-5723-41CA-865B-863FE5BC870F}"/>
                </a:ext>
              </a:extLst>
            </p:cNvPr>
            <p:cNvSpPr txBox="1"/>
            <p:nvPr/>
          </p:nvSpPr>
          <p:spPr>
            <a:xfrm>
              <a:off x="3374471" y="4673724"/>
              <a:ext cx="173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8120E-B385-4545-A796-293D670C6D0D}"/>
                </a:ext>
              </a:extLst>
            </p:cNvPr>
            <p:cNvSpPr txBox="1"/>
            <p:nvPr/>
          </p:nvSpPr>
          <p:spPr>
            <a:xfrm>
              <a:off x="4974669" y="4673724"/>
              <a:ext cx="184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Post-processing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20DB11-332D-4A3A-B59D-3DD36C7A9DC7}"/>
                </a:ext>
              </a:extLst>
            </p:cNvPr>
            <p:cNvSpPr/>
            <p:nvPr/>
          </p:nvSpPr>
          <p:spPr>
            <a:xfrm>
              <a:off x="3449970" y="2634039"/>
              <a:ext cx="2167158" cy="20626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46BEA-C01A-4610-ACD3-4A90845A32CA}"/>
                </a:ext>
              </a:extLst>
            </p:cNvPr>
            <p:cNvSpPr/>
            <p:nvPr/>
          </p:nvSpPr>
          <p:spPr>
            <a:xfrm>
              <a:off x="4597866" y="2634039"/>
              <a:ext cx="2167158" cy="2062637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9AC04-D481-445D-A252-8CCA25C239E1}"/>
                </a:ext>
              </a:extLst>
            </p:cNvPr>
            <p:cNvSpPr txBox="1"/>
            <p:nvPr/>
          </p:nvSpPr>
          <p:spPr>
            <a:xfrm>
              <a:off x="4941111" y="2007475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EFA74A-06F6-4C8F-82A8-31E4C7706191}"/>
                </a:ext>
              </a:extLst>
            </p:cNvPr>
            <p:cNvSpPr txBox="1"/>
            <p:nvPr/>
          </p:nvSpPr>
          <p:spPr>
            <a:xfrm>
              <a:off x="5977156" y="3734568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E1AFE-C9B9-4C80-97F2-1D887600AEA4}"/>
                </a:ext>
              </a:extLst>
            </p:cNvPr>
            <p:cNvSpPr txBox="1"/>
            <p:nvPr/>
          </p:nvSpPr>
          <p:spPr>
            <a:xfrm>
              <a:off x="5505799" y="2785313"/>
              <a:ext cx="582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23A179-D880-47B3-A9F0-772E84828B68}"/>
                </a:ext>
              </a:extLst>
            </p:cNvPr>
            <p:cNvSpPr txBox="1"/>
            <p:nvPr/>
          </p:nvSpPr>
          <p:spPr>
            <a:xfrm>
              <a:off x="4233291" y="2785314"/>
              <a:ext cx="65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D3CB1D-A309-43BD-8F6C-F9E8DCC549CD}"/>
                </a:ext>
              </a:extLst>
            </p:cNvPr>
            <p:cNvSpPr txBox="1"/>
            <p:nvPr/>
          </p:nvSpPr>
          <p:spPr>
            <a:xfrm>
              <a:off x="3918358" y="372372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76F850-5AE7-42AC-BCCD-6AEAE1DF1B77}"/>
                </a:ext>
              </a:extLst>
            </p:cNvPr>
            <p:cNvSpPr txBox="1"/>
            <p:nvPr/>
          </p:nvSpPr>
          <p:spPr>
            <a:xfrm>
              <a:off x="4845335" y="3097004"/>
              <a:ext cx="589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6475B-9DCD-40EA-AD89-48A52C2FE4C3}"/>
                </a:ext>
              </a:extLst>
            </p:cNvPr>
            <p:cNvSpPr txBox="1"/>
            <p:nvPr/>
          </p:nvSpPr>
          <p:spPr>
            <a:xfrm>
              <a:off x="4974669" y="391998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38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C803568-AAD9-4E8D-9EF7-F983355FD31B}"/>
              </a:ext>
            </a:extLst>
          </p:cNvPr>
          <p:cNvGrpSpPr/>
          <p:nvPr/>
        </p:nvGrpSpPr>
        <p:grpSpPr>
          <a:xfrm>
            <a:off x="599811" y="1660356"/>
            <a:ext cx="10588097" cy="2744082"/>
            <a:chOff x="599811" y="1660356"/>
            <a:chExt cx="10588097" cy="27440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1" y="3152702"/>
              <a:ext cx="807021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07104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2141625" y="40351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39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4EDD4C5-0DE6-47F0-A837-0DC19D6961FC}"/>
              </a:ext>
            </a:extLst>
          </p:cNvPr>
          <p:cNvGrpSpPr/>
          <p:nvPr/>
        </p:nvGrpSpPr>
        <p:grpSpPr>
          <a:xfrm>
            <a:off x="599810" y="1660356"/>
            <a:ext cx="11013790" cy="2751782"/>
            <a:chOff x="599810" y="1660356"/>
            <a:chExt cx="11013790" cy="27517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0" y="3152702"/>
              <a:ext cx="1101379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25586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5050219" y="40428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A2B6F-761D-4A5D-B13C-31A4FA7748D1}"/>
                </a:ext>
              </a:extLst>
            </p:cNvPr>
            <p:cNvSpPr/>
            <p:nvPr/>
          </p:nvSpPr>
          <p:spPr>
            <a:xfrm>
              <a:off x="9467572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Evaluation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B562EF-4C08-4C0B-9741-C407F3A0DDA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502838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3981-C0AC-4A08-B403-BEFF14DE9961}"/>
                </a:ext>
              </a:extLst>
            </p:cNvPr>
            <p:cNvSpPr txBox="1"/>
            <p:nvPr/>
          </p:nvSpPr>
          <p:spPr>
            <a:xfrm>
              <a:off x="9284465" y="2506371"/>
              <a:ext cx="1275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60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C5D44-99BD-4F37-8595-F364F3EBFB25}"/>
              </a:ext>
            </a:extLst>
          </p:cNvPr>
          <p:cNvGrpSpPr/>
          <p:nvPr/>
        </p:nvGrpSpPr>
        <p:grpSpPr>
          <a:xfrm>
            <a:off x="550258" y="1276894"/>
            <a:ext cx="9963945" cy="3135244"/>
            <a:chOff x="550258" y="1276894"/>
            <a:chExt cx="9963945" cy="313524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50258" y="3152702"/>
              <a:ext cx="9963945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5888304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326122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592197" y="3702692"/>
              <a:ext cx="73392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154922" y="3702692"/>
              <a:ext cx="733382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7223709" y="1276894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2618686" y="23040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5579417" y="22161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6457852" y="1689850"/>
              <a:ext cx="177835" cy="1680428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1847881" y="1276896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4574188" y="1276896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83233" y="2422102"/>
              <a:ext cx="1672730" cy="208223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53391" y="2399618"/>
              <a:ext cx="1630565" cy="21103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9107373" y="1689848"/>
              <a:ext cx="208224" cy="167273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3731545" y="1689850"/>
              <a:ext cx="173867" cy="1680428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865981" y="2388378"/>
              <a:ext cx="1680428" cy="283372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4653711" y="40428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A2B6F-761D-4A5D-B13C-31A4FA7748D1}"/>
                </a:ext>
              </a:extLst>
            </p:cNvPr>
            <p:cNvSpPr/>
            <p:nvPr/>
          </p:nvSpPr>
          <p:spPr>
            <a:xfrm>
              <a:off x="8444310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Evaluation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B562EF-4C08-4C0B-9741-C407F3A0DDAC}"/>
                </a:ext>
              </a:extLst>
            </p:cNvPr>
            <p:cNvCxnSpPr>
              <a:cxnSpLocks/>
            </p:cNvCxnSpPr>
            <p:nvPr/>
          </p:nvCxnSpPr>
          <p:spPr>
            <a:xfrm>
              <a:off x="7717104" y="3702692"/>
              <a:ext cx="731520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3981-C0AC-4A08-B403-BEFF14DE9961}"/>
                </a:ext>
              </a:extLst>
            </p:cNvPr>
            <p:cNvSpPr txBox="1"/>
            <p:nvPr/>
          </p:nvSpPr>
          <p:spPr>
            <a:xfrm>
              <a:off x="8070665" y="2239335"/>
              <a:ext cx="1275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30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826FE7-E5BF-4107-8A0C-042577CC2FFA}"/>
              </a:ext>
            </a:extLst>
          </p:cNvPr>
          <p:cNvGrpSpPr/>
          <p:nvPr/>
        </p:nvGrpSpPr>
        <p:grpSpPr>
          <a:xfrm>
            <a:off x="1144776" y="1065559"/>
            <a:ext cx="9902448" cy="3478271"/>
            <a:chOff x="1144776" y="1065559"/>
            <a:chExt cx="9902448" cy="347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A360B8-9BFD-45BF-8806-21A09C56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7887" y="1504968"/>
              <a:ext cx="4529337" cy="30388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251DD-B231-4EA9-ABE6-F0D4C6FE5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4776" y="1505093"/>
              <a:ext cx="4529337" cy="30386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C1648-CAC4-4627-ACB7-EBDFC04FC868}"/>
                </a:ext>
              </a:extLst>
            </p:cNvPr>
            <p:cNvSpPr txBox="1"/>
            <p:nvPr/>
          </p:nvSpPr>
          <p:spPr>
            <a:xfrm>
              <a:off x="1846997" y="1065559"/>
              <a:ext cx="312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Likelihood of better fairness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7DFAA-F984-4944-913A-B5E30E4AA359}"/>
                </a:ext>
              </a:extLst>
            </p:cNvPr>
            <p:cNvSpPr txBox="1"/>
            <p:nvPr/>
          </p:nvSpPr>
          <p:spPr>
            <a:xfrm>
              <a:off x="7320808" y="1065559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 Likelihood of better utility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55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6A27E9D-8EC7-493D-B045-DED62A212842}"/>
              </a:ext>
            </a:extLst>
          </p:cNvPr>
          <p:cNvGrpSpPr/>
          <p:nvPr/>
        </p:nvGrpSpPr>
        <p:grpSpPr>
          <a:xfrm>
            <a:off x="917475" y="1446100"/>
            <a:ext cx="10828788" cy="3494794"/>
            <a:chOff x="917475" y="1446100"/>
            <a:chExt cx="10828788" cy="34947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1842867" y="1446100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598363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7475" y="1630766"/>
              <a:ext cx="3972153" cy="331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82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E44A9E-0896-4AA5-BFE5-7E24E609FBA9}"/>
              </a:ext>
            </a:extLst>
          </p:cNvPr>
          <p:cNvGrpSpPr/>
          <p:nvPr/>
        </p:nvGrpSpPr>
        <p:grpSpPr>
          <a:xfrm>
            <a:off x="739584" y="1440824"/>
            <a:ext cx="11006679" cy="3497565"/>
            <a:chOff x="739584" y="1440824"/>
            <a:chExt cx="11006679" cy="34975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2166021" y="1440824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614547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584" y="1861167"/>
              <a:ext cx="4634181" cy="3077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237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10874</TotalTime>
  <Words>351</Words>
  <Application>Microsoft Office PowerPoint</Application>
  <PresentationFormat>Widescreen</PresentationFormat>
  <Paragraphs>140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 Ghai</dc:creator>
  <cp:lastModifiedBy>Bhavya Ghai</cp:lastModifiedBy>
  <cp:revision>95</cp:revision>
  <dcterms:created xsi:type="dcterms:W3CDTF">2021-08-17T03:08:51Z</dcterms:created>
  <dcterms:modified xsi:type="dcterms:W3CDTF">2022-01-27T12:37:15Z</dcterms:modified>
</cp:coreProperties>
</file>